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7" r:id="rId4"/>
  </p:sldMasterIdLst>
  <p:sldIdLst>
    <p:sldId id="285" r:id="rId5"/>
    <p:sldId id="286" r:id="rId6"/>
    <p:sldId id="257" r:id="rId7"/>
    <p:sldId id="288" r:id="rId8"/>
    <p:sldId id="287" r:id="rId9"/>
    <p:sldId id="289" r:id="rId10"/>
    <p:sldId id="290" r:id="rId11"/>
    <p:sldId id="326" r:id="rId12"/>
    <p:sldId id="291" r:id="rId13"/>
    <p:sldId id="293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  <a:lvl2pPr>
              <a:defRPr>
                <a:latin typeface=".VnAvant" panose="020B7200000000000000" pitchFamily="34" charset="0"/>
              </a:defRPr>
            </a:lvl2pPr>
            <a:lvl3pPr>
              <a:defRPr>
                <a:latin typeface=".VnAvant" panose="020B7200000000000000" pitchFamily="34" charset="0"/>
              </a:defRPr>
            </a:lvl3pPr>
            <a:lvl4pPr>
              <a:defRPr>
                <a:latin typeface=".VnAvant" panose="020B7200000000000000" pitchFamily="34" charset="0"/>
              </a:defRPr>
            </a:lvl4pPr>
            <a:lvl5pPr>
              <a:defRPr>
                <a:latin typeface=".VnAvant" panose="020B720000000000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advClick="0">
    <p:whee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8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advClick="0">
    <p:whee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advClick="0">
    <p:whee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Avant" panose="020B7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vi-V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vi-V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whee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2E64-0F27-435D-B427-3300B3D49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36149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6887" y="2817071"/>
            <a:ext cx="8785781" cy="20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8: Hợ</a:t>
            </a: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tác vớ</a:t>
            </a:r>
            <a:r>
              <a:rPr kumimoji="0" lang="vi-VN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những ngườ</a:t>
            </a: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xung quanh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5175" y="1780182"/>
            <a:ext cx="6988251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ĐẠO ĐỨC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2040" y="2659175"/>
            <a:ext cx="10769600" cy="388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a) Nếu không biết hợp tác thì công việc chung sẽ luôn gặp khó khăn.</a:t>
            </a:r>
          </a:p>
          <a:p>
            <a:pPr marL="0" marR="0" lvl="0" indent="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b) Chỉ hợp tác với người khác khi mình cần họ giúp đỡ.</a:t>
            </a:r>
          </a:p>
          <a:p>
            <a:pPr marL="0" marR="0" lvl="0" indent="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c) Chỉ những người kem cỏi mới cần phải hợp tác.</a:t>
            </a:r>
          </a:p>
          <a:p>
            <a:pPr marL="0" marR="0" lvl="0" indent="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d) Hợp tác trong công việc giúp em học hỏi được nhiều điều hay từ người khác.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2040" y="1170940"/>
            <a:ext cx="10648315" cy="1116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Bài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tập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2: </a:t>
            </a: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Em có tán thành với những ý kiến dưới đây không? Vì sao?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" y="2861409"/>
            <a:ext cx="828848" cy="82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4" y="5287542"/>
            <a:ext cx="828848" cy="82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0" y="3894813"/>
            <a:ext cx="781436" cy="781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0" y="4599802"/>
            <a:ext cx="781436" cy="781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/>
        </p:nvSpPr>
        <p:spPr>
          <a:xfrm>
            <a:off x="806450" y="2425065"/>
            <a:ext cx="10676890" cy="32956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Về nhà sưu tầm các câu ca dao, tục ngữ theo nội dung bài học. </a:t>
            </a:r>
          </a:p>
          <a:p>
            <a:pPr algn="just" eaLnBrk="1" hangingPunct="1"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Chuẩn bị bài: Hợp tác với những người xung quanh </a:t>
            </a:r>
            <a:r>
              <a:rPr lang="en-US" altLang="en-US" sz="4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(tiết 2).</a:t>
            </a: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4583276" y="1175050"/>
            <a:ext cx="2847879" cy="53218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DẶN DÒ: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0" y="2372995"/>
            <a:ext cx="10601960" cy="108267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br>
              <a:rPr lang="vi-VN" sz="36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br>
              <a:rPr lang="en-US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4" name="Title 1"/>
          <p:cNvSpPr txBox="1"/>
          <p:nvPr/>
        </p:nvSpPr>
        <p:spPr>
          <a:xfrm>
            <a:off x="603885" y="3917950"/>
            <a:ext cx="10692765" cy="16910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.VnAvant" panose="020B7200000000000000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3158490" y="478790"/>
            <a:ext cx="5130800" cy="108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vi-V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ài cũ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500" t="21926" r="13250" b="16365"/>
          <a:stretch>
            <a:fillRect/>
          </a:stretch>
        </p:blipFill>
        <p:spPr>
          <a:xfrm>
            <a:off x="1252855" y="1784350"/>
            <a:ext cx="9008745" cy="5229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870" y="829309"/>
            <a:ext cx="11653520" cy="95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Lớp 5A được giao nhiệm vụ trồng cây ở  vườn trường. Cô giáo yêu cầu các cây trồng xong phải ngay ngắn, thẳng hàng.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3210"/>
            <a:ext cx="2672080" cy="43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Tình huống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7394" y="6390640"/>
            <a:ext cx="8122285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ysClr val="windowText" lastClr="000000"/>
                </a:solidFill>
              </a:rPr>
              <a:t>      Tổ 1                              Tổ 2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5540"/>
            <a:ext cx="12192000" cy="57130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Em có nhận xét gì về cách tổ chức trồng cây của mỗi tổ trong tranh?</a:t>
            </a:r>
          </a:p>
          <a:p>
            <a:pPr marL="514350" indent="-514350" algn="just">
              <a:buAutoNum type="arabicPeriod"/>
            </a:pP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algn="just">
              <a:buAutoNum type="arabicPeriod"/>
            </a:pP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algn="just">
              <a:buAutoNum type="arabicPeriod"/>
            </a:pP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Với cách làm như vậy, kết quả trồng của mỗi tổ sẽ như thế nào?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635" y="156845"/>
            <a:ext cx="2296160" cy="43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Câu hỏi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933450" y="2159000"/>
            <a:ext cx="10902950" cy="394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Tổ 1 làm việc cá nhân, mỗi người trồng một cây.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Tổ 2 biết làm việc tập thể phân công mỗi người 1 việc, trồng hết cây này mới đến cây khác.</a:t>
            </a:r>
          </a:p>
          <a:p>
            <a:pPr algn="just"/>
            <a:endParaRPr lang="vi-VN" sz="36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vi-VN" sz="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Cây không ngay hàng, có bạn trồng trồng chưa xong.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Cây ngay ngắn, thẳng hàng. Đúng yêu cầu.</a:t>
            </a:r>
            <a:endParaRPr lang="en-US" sz="36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965" y="1510043"/>
            <a:ext cx="11229975" cy="4818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rào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vi-VN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7430" y="443865"/>
            <a:ext cx="2296160" cy="66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Kết luận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925" y="1428115"/>
            <a:ext cx="11208471" cy="5327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vi-VN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Biết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hợp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tác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với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người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xung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quanh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công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việc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sẽ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thuận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lợi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và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đạt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kết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quả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tốt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hơn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vi-VN" sz="36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lang="vi-VN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Một cây làm chẳng nên non,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vi-VN" sz="3600" b="1" dirty="0">
                <a:solidFill>
                  <a:prstClr val="black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Ba cây chụm lại nên hòn núi cao.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                         Tục ngữ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7870" y="366395"/>
            <a:ext cx="295656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Ghi nhớ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" y="2846803"/>
            <a:ext cx="11676379" cy="3532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a) Biết phân công nhiệm vụ cho nhau.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b) Việc của ai, người nấy biết.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c) Làm thay công việc cho người khác.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d) Khi thực hiện công việc chung, luôn bàn bạc với mọi người.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đ) Hỗ trợ, phối hợp với nhau trong công việc chung.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e) Để người khác làm, còn mình đi chơi.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510" y="1052830"/>
            <a:ext cx="10845800" cy="1116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Bài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tập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1: </a:t>
            </a: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Theo em, những việc làm nào dưới đây thể hiện sự hợp tác với những người xung quanh?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6240" y="2957469"/>
            <a:ext cx="457200" cy="471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96240" y="4665798"/>
            <a:ext cx="461011" cy="471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8779" y="5808702"/>
            <a:ext cx="461011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scan000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60475" y="357505"/>
            <a:ext cx="4681855" cy="3024505"/>
          </a:xfrm>
          <a:ln w="57150" cmpd="thinThick">
            <a:solidFill>
              <a:srgbClr val="FF33CC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14339" name="Picture 11" descr="scan0011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357505"/>
            <a:ext cx="4720590" cy="2955925"/>
          </a:xfrm>
          <a:ln w="57150" cmpd="thinThick">
            <a:solidFill>
              <a:srgbClr val="FF000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14340" name="Picture 21" descr="scan0012"/>
          <p:cNvPicPr>
            <a:picLocks noGrp="1" noChangeAspect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259840" y="3621405"/>
            <a:ext cx="4721860" cy="2828290"/>
          </a:xfrm>
          <a:ln w="57150" cmpd="thinThick">
            <a:solidFill>
              <a:srgbClr val="000099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14341" name="Picture 22" descr="scan0013"/>
          <p:cNvPicPr>
            <a:picLocks noGrp="1" noChangeAspect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212205" y="3583305"/>
            <a:ext cx="4680585" cy="2867025"/>
          </a:xfrm>
          <a:ln w="57150" cmpd="thinThick">
            <a:solidFill>
              <a:schemeClr val="folHlink">
                <a:alpha val="100000"/>
              </a:schemeClr>
            </a:solidFill>
            <a:miter lim="800000"/>
            <a:headEnd/>
            <a:tailEnd/>
          </a:ln>
        </p:spPr>
      </p:pic>
      <p:sp>
        <p:nvSpPr>
          <p:cNvPr id="14342" name="Text Box 26"/>
          <p:cNvSpPr txBox="1"/>
          <p:nvPr/>
        </p:nvSpPr>
        <p:spPr>
          <a:xfrm>
            <a:off x="5481638" y="5694363"/>
            <a:ext cx="4984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4343" name="Text Box 27"/>
          <p:cNvSpPr txBox="1"/>
          <p:nvPr/>
        </p:nvSpPr>
        <p:spPr>
          <a:xfrm>
            <a:off x="5519738" y="2584450"/>
            <a:ext cx="4984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344" name="Text Box 28"/>
          <p:cNvSpPr txBox="1"/>
          <p:nvPr/>
        </p:nvSpPr>
        <p:spPr>
          <a:xfrm>
            <a:off x="9936163" y="2622550"/>
            <a:ext cx="4984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4345" name="Text Box 29"/>
          <p:cNvSpPr txBox="1"/>
          <p:nvPr/>
        </p:nvSpPr>
        <p:spPr>
          <a:xfrm>
            <a:off x="9859963" y="5734050"/>
            <a:ext cx="4984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7374" name="Oval 30"/>
          <p:cNvSpPr/>
          <p:nvPr/>
        </p:nvSpPr>
        <p:spPr>
          <a:xfrm>
            <a:off x="5443538" y="5694363"/>
            <a:ext cx="538162" cy="498475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7375" name="Oval 31"/>
          <p:cNvSpPr/>
          <p:nvPr/>
        </p:nvSpPr>
        <p:spPr>
          <a:xfrm>
            <a:off x="5405438" y="2546350"/>
            <a:ext cx="538162" cy="498475"/>
          </a:xfrm>
          <a:prstGeom prst="ellipse">
            <a:avLst/>
          </a:prstGeom>
          <a:solidFill>
            <a:srgbClr val="6EF4EE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4" grpId="0" bldLvl="0" animBg="1"/>
      <p:bldP spid="573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8240" y="2713818"/>
            <a:ext cx="10769600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a) Nếu không biết hợp tác thì công việc chung sẽ luôn gặp khó khăn.</a:t>
            </a:r>
          </a:p>
          <a:p>
            <a:pPr marL="0" marR="0" lvl="0" indent="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b) Chỉ hợp tác với người khác khi mình cần họ giúp đỡ.</a:t>
            </a:r>
          </a:p>
          <a:p>
            <a:pPr marL="0" marR="0" lvl="0" indent="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c) Chỉ những người kem cỏi mới cần phải hợp tác.</a:t>
            </a:r>
          </a:p>
          <a:p>
            <a:pPr marL="0" marR="0" lvl="0" indent="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d) Hợp tác trong công việc giúp em học hỏi được nhiều điều hay từ người khác.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675" y="745490"/>
            <a:ext cx="10868660" cy="1116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Bài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tập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2: </a:t>
            </a: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Em có tán thành với những ý kiến dưới đây không? Vì sao?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625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 1. Vì sao phụ nữ là những người đáng được tôn trọng?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DELL</cp:lastModifiedBy>
  <cp:revision>39</cp:revision>
  <dcterms:created xsi:type="dcterms:W3CDTF">2020-10-31T08:30:00Z</dcterms:created>
  <dcterms:modified xsi:type="dcterms:W3CDTF">2021-12-16T01:38:18Z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42E23B2B924645449769316606BF7426</vt:lpwstr>
  </property>
  <property fmtid="{D5CDD505-2E9C-101B-9397-08002B2CF9AE}" pid="3" name="KSOProductBuildVer">
    <vt:lpwstr>1033-11.2.0.10382</vt:lpwstr>
  </property>
</Properties>
</file>